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1855" r:id="rId3"/>
    <p:sldId id="1713" r:id="rId4"/>
    <p:sldId id="1714" r:id="rId5"/>
    <p:sldId id="1758" r:id="rId6"/>
    <p:sldId id="1760" r:id="rId7"/>
    <p:sldId id="1761" r:id="rId8"/>
    <p:sldId id="1755" r:id="rId9"/>
    <p:sldId id="1808" r:id="rId10"/>
    <p:sldId id="1764" r:id="rId11"/>
    <p:sldId id="1757" r:id="rId12"/>
    <p:sldId id="1762" r:id="rId13"/>
    <p:sldId id="1854" r:id="rId14"/>
    <p:sldId id="1856" r:id="rId15"/>
    <p:sldId id="1858" r:id="rId16"/>
    <p:sldId id="1860" r:id="rId17"/>
    <p:sldId id="172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E90CD"/>
    <a:srgbClr val="009587"/>
    <a:srgbClr val="CDDC39"/>
    <a:srgbClr val="F6F6F6"/>
    <a:srgbClr val="E4FDF9"/>
    <a:srgbClr val="48B9E5"/>
    <a:srgbClr val="0B9980"/>
    <a:srgbClr val="F0FAFD"/>
    <a:srgbClr val="B9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3" autoAdjust="0"/>
    <p:restoredTop sz="96357" autoAdjust="0"/>
  </p:normalViewPr>
  <p:slideViewPr>
    <p:cSldViewPr snapToGrid="0">
      <p:cViewPr>
        <p:scale>
          <a:sx n="89" d="100"/>
          <a:sy n="89" d="100"/>
        </p:scale>
        <p:origin x="1168" y="5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5259687" y="3012211"/>
            <a:ext cx="5787426" cy="608032"/>
          </a:xfrm>
        </p:spPr>
        <p:txBody>
          <a:bodyPr anchor="t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5259687" y="1567543"/>
            <a:ext cx="5787426" cy="1421844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33330" y="4179076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133330" y="4487628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564413" y="2333625"/>
            <a:ext cx="4546600" cy="1092879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85" y="0"/>
            <a:ext cx="1218963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83363"/>
            <a:ext cx="3985202" cy="11792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796597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410746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171450" marR="0" lvl="0" indent="-17145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1368014" y="6575449"/>
            <a:ext cx="1527662" cy="21063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sz="900" dirty="0" smtClean="0"/>
              <a:t>/</a:t>
            </a:r>
            <a:r>
              <a:rPr lang="zh-CN" altLang="en-US" sz="900" baseline="0" dirty="0" smtClean="0"/>
              <a:t> </a:t>
            </a:r>
            <a:r>
              <a:rPr sz="900" dirty="0" smtClean="0"/>
              <a:t>深圳维格智数科技有限公司</a:t>
            </a:r>
            <a:endParaRPr sz="900" dirty="0"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25910" y="6573203"/>
            <a:ext cx="389255" cy="240348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82" y="6497396"/>
            <a:ext cx="1500495" cy="3630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307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0560" y="522605"/>
            <a:ext cx="10850880" cy="5060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443990"/>
            <a:ext cx="10850880" cy="469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0B0F0"/>
          </a:solidFill>
          <a:latin typeface="思源黑体 CN Normal" panose="020B0400000000000000" charset="-122"/>
          <a:ea typeface="思源黑体 CN Normal" panose="020B0400000000000000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tags" Target="../tags/tag24.xml"/><Relationship Id="rId21" Type="http://schemas.openxmlformats.org/officeDocument/2006/relationships/tags" Target="../tags/tag25.xml"/><Relationship Id="rId22" Type="http://schemas.openxmlformats.org/officeDocument/2006/relationships/tags" Target="../tags/tag26.xml"/><Relationship Id="rId23" Type="http://schemas.openxmlformats.org/officeDocument/2006/relationships/tags" Target="../tags/tag27.xml"/><Relationship Id="rId24" Type="http://schemas.openxmlformats.org/officeDocument/2006/relationships/tags" Target="../tags/tag28.xml"/><Relationship Id="rId25" Type="http://schemas.openxmlformats.org/officeDocument/2006/relationships/tags" Target="../tags/tag29.xml"/><Relationship Id="rId26" Type="http://schemas.openxmlformats.org/officeDocument/2006/relationships/tags" Target="../tags/tag30.xml"/><Relationship Id="rId27" Type="http://schemas.openxmlformats.org/officeDocument/2006/relationships/tags" Target="../tags/tag31.xml"/><Relationship Id="rId28" Type="http://schemas.openxmlformats.org/officeDocument/2006/relationships/tags" Target="../tags/tag32.xml"/><Relationship Id="rId29" Type="http://schemas.openxmlformats.org/officeDocument/2006/relationships/tags" Target="../tags/tag33.xml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30" Type="http://schemas.openxmlformats.org/officeDocument/2006/relationships/tags" Target="../tags/tag34.xml"/><Relationship Id="rId31" Type="http://schemas.openxmlformats.org/officeDocument/2006/relationships/tags" Target="../tags/tag35.xml"/><Relationship Id="rId32" Type="http://schemas.openxmlformats.org/officeDocument/2006/relationships/tags" Target="../tags/tag36.xml"/><Relationship Id="rId9" Type="http://schemas.openxmlformats.org/officeDocument/2006/relationships/tags" Target="../tags/tag13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33" Type="http://schemas.openxmlformats.org/officeDocument/2006/relationships/tags" Target="../tags/tag37.xml"/><Relationship Id="rId34" Type="http://schemas.openxmlformats.org/officeDocument/2006/relationships/slideLayout" Target="../slideLayouts/slideLayout3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tags" Target="../tags/tag21.xml"/><Relationship Id="rId18" Type="http://schemas.openxmlformats.org/officeDocument/2006/relationships/tags" Target="../tags/tag22.xml"/><Relationship Id="rId19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945804" y="3225354"/>
            <a:ext cx="5787426" cy="11338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CTO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513790" y="2311618"/>
            <a:ext cx="8219440" cy="708660"/>
          </a:xfrm>
        </p:spPr>
        <p:txBody>
          <a:bodyPr>
            <a:noAutofit/>
          </a:bodyPr>
          <a:lstStyle/>
          <a:p>
            <a:r>
              <a:rPr lang="zh-CN" altLang="en-US" sz="4800" b="0" dirty="0" smtClean="0">
                <a:solidFill>
                  <a:srgbClr val="00B0F0"/>
                </a:solidFill>
                <a:uFillTx/>
                <a:latin typeface="Source Han Sans CN Normal" charset="-122"/>
                <a:ea typeface="Source Han Sans CN Normal" charset="-122"/>
                <a:cs typeface="Source Han Sans CN Normal" charset="-122"/>
              </a:rPr>
              <a:t>新茶饮行业的全案数字化转型</a:t>
            </a:r>
            <a:endParaRPr lang="zh-CN" altLang="en-US" sz="4800" b="0" dirty="0">
              <a:solidFill>
                <a:srgbClr val="00B0F0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审批在线化 </a:t>
            </a:r>
            <a:r>
              <a:rPr lang="en-US" altLang="zh-CN"/>
              <a:t>- </a:t>
            </a:r>
            <a:r>
              <a:rPr lang="zh-CN" altLang="en-US"/>
              <a:t>快捷高效，减少无用的等待时间</a:t>
            </a:r>
          </a:p>
        </p:txBody>
      </p:sp>
      <p:sp>
        <p:nvSpPr>
          <p:cNvPr id="3" name="ïslïďé"/>
          <p:cNvSpPr/>
          <p:nvPr/>
        </p:nvSpPr>
        <p:spPr>
          <a:xfrm>
            <a:off x="7193915" y="1809750"/>
            <a:ext cx="4993005" cy="3687445"/>
          </a:xfrm>
          <a:prstGeom prst="roundRect">
            <a:avLst>
              <a:gd name="adj" fmla="val 0"/>
            </a:avLst>
          </a:prstGeom>
          <a:solidFill>
            <a:srgbClr val="4E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endParaRPr sz="2000" b="1"/>
          </a:p>
        </p:txBody>
      </p:sp>
      <p:grpSp>
        <p:nvGrpSpPr>
          <p:cNvPr id="4" name="组合 3"/>
          <p:cNvGrpSpPr/>
          <p:nvPr/>
        </p:nvGrpSpPr>
        <p:grpSpPr>
          <a:xfrm>
            <a:off x="976630" y="1287780"/>
            <a:ext cx="2443480" cy="4944110"/>
            <a:chOff x="1132" y="2494"/>
            <a:chExt cx="3774" cy="7636"/>
          </a:xfrm>
        </p:grpSpPr>
        <p:pic>
          <p:nvPicPr>
            <p:cNvPr id="6" name="图片 1" descr="CMF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6" descr="WechatIMG349"/>
            <p:cNvPicPr>
              <a:picLocks noChangeAspect="1"/>
            </p:cNvPicPr>
            <p:nvPr/>
          </p:nvPicPr>
          <p:blipFill>
            <a:blip r:embed="rId3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7458075" y="2118995"/>
            <a:ext cx="4465320" cy="2971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</a:p>
          <a:p>
            <a:pPr indent="0" algn="just">
              <a:lnSpc>
                <a:spcPct val="130000"/>
              </a:lnSpc>
              <a:buNone/>
            </a:pPr>
            <a:endParaRPr lang="zh-CN" altLang="en-US" sz="16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如果遇到情况紧急没有及时批复的，审批发起人还可以直接</a:t>
            </a:r>
            <a:r>
              <a:rPr lang="en-US" altLang="zh-CN" sz="16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DING</a:t>
            </a:r>
            <a:r>
              <a:rPr lang="zh-CN" altLang="en-US" sz="16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审批人，便会以电话、短信等多种方式通知审批人，提醒使其快速处理。</a:t>
            </a:r>
          </a:p>
        </p:txBody>
      </p: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4"/>
          <a:srcRect t="4784" b="12200"/>
          <a:stretch>
            <a:fillRect/>
          </a:stretch>
        </p:blipFill>
        <p:spPr>
          <a:xfrm>
            <a:off x="4086860" y="1567180"/>
            <a:ext cx="2440305" cy="43859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28775" y="287909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肘形连接符 13"/>
          <p:cNvCxnSpPr/>
          <p:nvPr/>
        </p:nvCxnSpPr>
        <p:spPr>
          <a:xfrm rot="5400000" flipV="1">
            <a:off x="2725420" y="2686050"/>
            <a:ext cx="340995" cy="1939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智能人事 </a:t>
            </a:r>
            <a:r>
              <a:rPr lang="en-US" altLang="zh-CN"/>
              <a:t>- </a:t>
            </a:r>
            <a:r>
              <a:rPr lang="zh-CN" altLang="en-US"/>
              <a:t>从低效劳动中解放出来</a:t>
            </a:r>
          </a:p>
        </p:txBody>
      </p:sp>
      <p:grpSp>
        <p:nvGrpSpPr>
          <p:cNvPr id="129" name="îŝļiḓe"/>
          <p:cNvGrpSpPr/>
          <p:nvPr/>
        </p:nvGrpSpPr>
        <p:grpSpPr>
          <a:xfrm>
            <a:off x="4608195" y="1316355"/>
            <a:ext cx="2976245" cy="2016125"/>
            <a:chOff x="1720275" y="1314000"/>
            <a:chExt cx="2976100" cy="2016224"/>
          </a:xfrm>
        </p:grpSpPr>
        <p:grpSp>
          <p:nvGrpSpPr>
            <p:cNvPr id="130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131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2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</a:p>
            </p:txBody>
          </p:sp>
          <p:sp>
            <p:nvSpPr>
              <p:cNvPr id="133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4" name="î$lïḋé"/>
            <p:cNvSpPr/>
            <p:nvPr/>
          </p:nvSpPr>
          <p:spPr bwMode="auto">
            <a:xfrm>
              <a:off x="1891725" y="1842951"/>
              <a:ext cx="2632710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节省人力成本</a:t>
              </a:r>
              <a:endParaRPr lang="zh-CN" altLang="en-US" sz="14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让企业变得更有温度</a:t>
              </a:r>
              <a:endParaRPr lang="zh-CN" altLang="en-US" sz="14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多维度了解团队人员变化</a:t>
              </a:r>
              <a:endParaRPr lang="zh-CN" altLang="en-US" sz="14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一套免费的人力资源控制系统</a:t>
              </a:r>
            </a:p>
          </p:txBody>
        </p:sp>
      </p:grpSp>
      <p:grpSp>
        <p:nvGrpSpPr>
          <p:cNvPr id="135" name="íSḷîḓê"/>
          <p:cNvGrpSpPr/>
          <p:nvPr/>
        </p:nvGrpSpPr>
        <p:grpSpPr>
          <a:xfrm>
            <a:off x="4608195" y="3930650"/>
            <a:ext cx="2976245" cy="2016125"/>
            <a:chOff x="1720275" y="3953059"/>
            <a:chExt cx="2976100" cy="2016224"/>
          </a:xfrm>
        </p:grpSpPr>
        <p:grpSp>
          <p:nvGrpSpPr>
            <p:cNvPr id="136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37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8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39" name="íṡḻïďê"/>
            <p:cNvSpPr/>
            <p:nvPr/>
          </p:nvSpPr>
          <p:spPr bwMode="auto">
            <a:xfrm>
              <a:off x="1891717" y="4473785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无需手动录入员工信息</a:t>
              </a:r>
              <a:endParaRPr lang="zh-CN" altLang="en-US" sz="14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实时生成人事报表</a:t>
              </a:r>
              <a:endParaRPr lang="zh-CN" altLang="en-US" sz="14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自动生成待办事项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3</a:t>
              </a:r>
              <a:r>
                <a:rPr lang="zh-CN" altLang="en-US" sz="14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分钟完成入职手续</a:t>
              </a:r>
            </a:p>
          </p:txBody>
        </p:sp>
      </p:grpSp>
      <p:grpSp>
        <p:nvGrpSpPr>
          <p:cNvPr id="140" name="iŝļîdê"/>
          <p:cNvGrpSpPr/>
          <p:nvPr/>
        </p:nvGrpSpPr>
        <p:grpSpPr>
          <a:xfrm>
            <a:off x="8362950" y="2378710"/>
            <a:ext cx="3150870" cy="2860675"/>
            <a:chOff x="7704633" y="1991998"/>
            <a:chExt cx="3735787" cy="3390884"/>
          </a:xfrm>
        </p:grpSpPr>
        <p:sp>
          <p:nvSpPr>
            <p:cNvPr id="141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3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174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75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6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7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78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9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0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1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3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4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5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86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87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8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89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190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2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193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5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196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8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199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1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202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4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205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7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208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0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1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212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4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215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7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218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0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221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3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 lnSpcReduction="10000"/>
            </a:bodyPr>
            <a:lstStyle/>
            <a:p>
              <a:pPr algn="ctr"/>
              <a:r>
                <a:rPr lang="zh-CN" altLang="en-US" sz="1200" dirty="0">
                  <a:latin typeface="Source Han Sans CN" charset="-122"/>
                  <a:ea typeface="Source Han Sans CN" charset="-122"/>
                  <a:cs typeface="Source Han Sans CN" charset="-122"/>
                </a:rPr>
                <a:t>智能人事</a:t>
              </a:r>
            </a:p>
          </p:txBody>
        </p:sp>
        <p:grpSp>
          <p:nvGrpSpPr>
            <p:cNvPr id="224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225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7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228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0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231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3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234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236" name="肘形连接符 5"/>
          <p:cNvCxnSpPr>
            <a:stCxn id="131" idx="3"/>
            <a:endCxn id="223" idx="2"/>
          </p:cNvCxnSpPr>
          <p:nvPr/>
        </p:nvCxnSpPr>
        <p:spPr>
          <a:xfrm>
            <a:off x="7584440" y="2436495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肘形连接符 6"/>
          <p:cNvCxnSpPr>
            <a:stCxn id="223" idx="2"/>
            <a:endCxn id="137" idx="3"/>
          </p:cNvCxnSpPr>
          <p:nvPr/>
        </p:nvCxnSpPr>
        <p:spPr>
          <a:xfrm rot="10800000" flipV="1">
            <a:off x="7584440" y="3587115"/>
            <a:ext cx="778510" cy="1463675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îṣḷíḍé"/>
          <p:cNvSpPr txBox="1"/>
          <p:nvPr/>
        </p:nvSpPr>
        <p:spPr>
          <a:xfrm>
            <a:off x="721360" y="2351405"/>
            <a:ext cx="3458845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5965" y="4179570"/>
            <a:ext cx="3925570" cy="215138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4505" y="1170940"/>
            <a:ext cx="3816350" cy="2642235"/>
          </a:xfrm>
          <a:prstGeom prst="rect">
            <a:avLst/>
          </a:prstGeom>
          <a:solidFill>
            <a:srgbClr val="E4F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40905" y="757555"/>
            <a:ext cx="3816350" cy="2493645"/>
          </a:xfrm>
          <a:prstGeom prst="rect">
            <a:avLst/>
          </a:prstGeom>
          <a:solidFill>
            <a:srgbClr val="F0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智能考勤 </a:t>
            </a:r>
            <a:r>
              <a:rPr lang="en-US" altLang="zh-CN"/>
              <a:t>- </a:t>
            </a:r>
            <a:r>
              <a:rPr lang="zh-CN" altLang="en-US"/>
              <a:t>灵活的排班， 人性化的打卡</a:t>
            </a:r>
          </a:p>
        </p:txBody>
      </p:sp>
      <p:grpSp>
        <p:nvGrpSpPr>
          <p:cNvPr id="3" name="íşḷîdê"/>
          <p:cNvGrpSpPr/>
          <p:nvPr/>
        </p:nvGrpSpPr>
        <p:grpSpPr>
          <a:xfrm>
            <a:off x="4529455" y="1891665"/>
            <a:ext cx="2535555" cy="2162175"/>
            <a:chOff x="4781475" y="2176859"/>
            <a:chExt cx="2662886" cy="2846040"/>
          </a:xfrm>
        </p:grpSpPr>
        <p:sp>
          <p:nvSpPr>
            <p:cNvPr id="19" name="íṩ1îḑe"/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老板</a:t>
              </a:r>
            </a:p>
          </p:txBody>
        </p:sp>
        <p:sp>
          <p:nvSpPr>
            <p:cNvPr id="20" name="îṩ1íde"/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人事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3" name="iSlíḓe"/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4" name="îšľíḓé"/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员工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6" name="íślîḍé"/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7" name="íŝ1iḓé"/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5" name="îśḻiḋé"/>
          <p:cNvSpPr txBox="1"/>
          <p:nvPr/>
        </p:nvSpPr>
        <p:spPr>
          <a:xfrm>
            <a:off x="7299960" y="839470"/>
            <a:ext cx="3833495" cy="24923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数据真实</a:t>
            </a:r>
            <a:endParaRPr lang="zh-CN" altLang="en-US" sz="1600" dirty="0">
              <a:solidFill>
                <a:srgbClr val="00B0F0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随时随地了解员工最真实的考勤数据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树立标杆</a:t>
            </a: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扁平化管理考勤，发现优秀发现认真</a:t>
            </a: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节约成本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节约人力，物力，极速打卡，提升效能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组织温情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人性考勤，让管理有温度，让员工幸福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8" name="ïṥļîďe"/>
          <p:cNvSpPr txBox="1"/>
          <p:nvPr/>
        </p:nvSpPr>
        <p:spPr>
          <a:xfrm>
            <a:off x="4655820" y="4286250"/>
            <a:ext cx="3815080" cy="20447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人性打卡</a:t>
            </a: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不必排队，不必匆忙开启钉钉，极速打卡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简单方便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打卡记录一目了然一键打卡轻松审批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个性排行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透明公开的考勤方式，员工的辛苦可以被看见</a:t>
            </a:r>
          </a:p>
        </p:txBody>
      </p:sp>
      <p:sp>
        <p:nvSpPr>
          <p:cNvPr id="16" name="işľíďê"/>
          <p:cNvSpPr txBox="1"/>
          <p:nvPr/>
        </p:nvSpPr>
        <p:spPr>
          <a:xfrm>
            <a:off x="668020" y="1170940"/>
            <a:ext cx="3632835" cy="28384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9587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简单高效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随考勤数据一键导出，硬件、软件及时同步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9587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自动统计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请假、出差、外出、加班等时长自动结算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solidFill>
                  <a:srgbClr val="009587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统一管理</a:t>
            </a: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内勤外勤、跨区域、多门店，统一管理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dirty="0">
                <a:solidFill>
                  <a:srgbClr val="009587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提升效率</a:t>
            </a: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极大提升效率，释放琐碎工作。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沟通协同工具的引入，只是数字化转型进程中的一个小环节</a:t>
            </a:r>
          </a:p>
        </p:txBody>
      </p:sp>
      <p:grpSp>
        <p:nvGrpSpPr>
          <p:cNvPr id="14857" name="Group 14857"/>
          <p:cNvGrpSpPr/>
          <p:nvPr>
            <p:custDataLst>
              <p:tags r:id="rId2"/>
            </p:custDataLst>
          </p:nvPr>
        </p:nvGrpSpPr>
        <p:grpSpPr>
          <a:xfrm>
            <a:off x="924771" y="1469684"/>
            <a:ext cx="4696095" cy="4912965"/>
            <a:chOff x="0" y="0"/>
            <a:chExt cx="5009165" cy="5240493"/>
          </a:xfrm>
        </p:grpSpPr>
        <p:sp>
          <p:nvSpPr>
            <p:cNvPr id="14855" name="Shape 14855"/>
            <p:cNvSpPr/>
            <p:nvPr>
              <p:custDataLst>
                <p:tags r:id="rId32"/>
              </p:custDataLst>
            </p:nvPr>
          </p:nvSpPr>
          <p:spPr>
            <a:xfrm flipH="1">
              <a:off x="0" y="0"/>
              <a:ext cx="5009166" cy="524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5" y="0"/>
                  </a:moveTo>
                  <a:lnTo>
                    <a:pt x="0" y="21600"/>
                  </a:lnTo>
                  <a:lnTo>
                    <a:pt x="21600" y="17462"/>
                  </a:lnTo>
                </a:path>
              </a:pathLst>
            </a:cu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56" name="Shape 14856"/>
            <p:cNvSpPr/>
            <p:nvPr>
              <p:custDataLst>
                <p:tags r:id="rId33"/>
              </p:custDataLst>
            </p:nvPr>
          </p:nvSpPr>
          <p:spPr>
            <a:xfrm flipH="1" flipV="1">
              <a:off x="628802" y="1839579"/>
              <a:ext cx="4374315" cy="3389096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47625" tIns="47625" rIns="47625" bIns="47625" numCol="1" anchor="ctr">
              <a:noAutofit/>
            </a:bodyPr>
            <a:lstStyle/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858" name="Shape 14858"/>
          <p:cNvSpPr/>
          <p:nvPr>
            <p:custDataLst>
              <p:tags r:id="rId3"/>
            </p:custDataLst>
          </p:nvPr>
        </p:nvSpPr>
        <p:spPr>
          <a:xfrm flipH="1">
            <a:off x="931545" y="1483360"/>
            <a:ext cx="2262505" cy="3927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CDDC3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59" name="Shape 14859"/>
          <p:cNvSpPr/>
          <p:nvPr>
            <p:custDataLst>
              <p:tags r:id="rId4"/>
            </p:custDataLst>
          </p:nvPr>
        </p:nvSpPr>
        <p:spPr>
          <a:xfrm flipH="1">
            <a:off x="1640205" y="2229485"/>
            <a:ext cx="1913255" cy="332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8BC34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0" name="Shape 14860"/>
          <p:cNvSpPr/>
          <p:nvPr>
            <p:custDataLst>
              <p:tags r:id="rId5"/>
            </p:custDataLst>
          </p:nvPr>
        </p:nvSpPr>
        <p:spPr>
          <a:xfrm flipH="1">
            <a:off x="2484120" y="3108960"/>
            <a:ext cx="1506220" cy="2614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00958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1" name="Shape 14861"/>
          <p:cNvSpPr/>
          <p:nvPr>
            <p:custDataLst>
              <p:tags r:id="rId6"/>
            </p:custDataLst>
          </p:nvPr>
        </p:nvSpPr>
        <p:spPr>
          <a:xfrm flipH="1">
            <a:off x="3255645" y="3915410"/>
            <a:ext cx="1126490" cy="1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2196F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570598" y="3070964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2185394" y="3620972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3574771" y="4782929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2868942" y="4183625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5342255" y="2084070"/>
            <a:ext cx="4944745" cy="902970"/>
            <a:chOff x="5395291" y="1708798"/>
            <a:chExt cx="4944461" cy="1058354"/>
          </a:xfrm>
        </p:grpSpPr>
        <p:sp>
          <p:nvSpPr>
            <p:cNvPr id="37" name="矩形 36"/>
            <p:cNvSpPr/>
            <p:nvPr>
              <p:custDataLst>
                <p:tags r:id="rId30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直线连接符 39"/>
            <p:cNvCxnSpPr/>
            <p:nvPr>
              <p:custDataLst>
                <p:tags r:id="rId31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2196F3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56" name="组合 55"/>
          <p:cNvGrpSpPr/>
          <p:nvPr>
            <p:custDataLst>
              <p:tags r:id="rId12"/>
            </p:custDataLst>
          </p:nvPr>
        </p:nvGrpSpPr>
        <p:grpSpPr>
          <a:xfrm>
            <a:off x="5748630" y="3216185"/>
            <a:ext cx="4944461" cy="905004"/>
            <a:chOff x="5395291" y="1708798"/>
            <a:chExt cx="4944461" cy="1058354"/>
          </a:xfrm>
        </p:grpSpPr>
        <p:sp>
          <p:nvSpPr>
            <p:cNvPr id="59" name="矩形 58"/>
            <p:cNvSpPr/>
            <p:nvPr>
              <p:custDataLst>
                <p:tags r:id="rId28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0" name="直线连接符 59"/>
            <p:cNvCxnSpPr/>
            <p:nvPr>
              <p:custDataLst>
                <p:tags r:id="rId29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009587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2" name="组合 61"/>
          <p:cNvGrpSpPr/>
          <p:nvPr>
            <p:custDataLst>
              <p:tags r:id="rId13"/>
            </p:custDataLst>
          </p:nvPr>
        </p:nvGrpSpPr>
        <p:grpSpPr>
          <a:xfrm>
            <a:off x="6155185" y="4347993"/>
            <a:ext cx="4944461" cy="905004"/>
            <a:chOff x="5395291" y="1708798"/>
            <a:chExt cx="4944461" cy="1058354"/>
          </a:xfrm>
        </p:grpSpPr>
        <p:sp>
          <p:nvSpPr>
            <p:cNvPr id="65" name="矩形 64"/>
            <p:cNvSpPr/>
            <p:nvPr>
              <p:custDataLst>
                <p:tags r:id="rId26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直线连接符 65"/>
            <p:cNvCxnSpPr/>
            <p:nvPr>
              <p:custDataLst>
                <p:tags r:id="rId27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8BC34A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8" name="组合 67"/>
          <p:cNvGrpSpPr/>
          <p:nvPr>
            <p:custDataLst>
              <p:tags r:id="rId14"/>
            </p:custDataLst>
          </p:nvPr>
        </p:nvGrpSpPr>
        <p:grpSpPr>
          <a:xfrm>
            <a:off x="6561455" y="5480050"/>
            <a:ext cx="4944745" cy="692150"/>
            <a:chOff x="5395291" y="1708798"/>
            <a:chExt cx="4944461" cy="1058354"/>
          </a:xfrm>
        </p:grpSpPr>
        <p:sp>
          <p:nvSpPr>
            <p:cNvPr id="71" name="矩形 70"/>
            <p:cNvSpPr/>
            <p:nvPr>
              <p:custDataLst>
                <p:tags r:id="rId24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2" name="直线连接符 71"/>
            <p:cNvCxnSpPr/>
            <p:nvPr>
              <p:custDataLst>
                <p:tags r:id="rId25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CDDC39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sp>
        <p:nvSpPr>
          <p:cNvPr id="51" name="文本框 50"/>
          <p:cNvSpPr txBox="1"/>
          <p:nvPr>
            <p:custDataLst>
              <p:tags r:id="rId15"/>
            </p:custDataLst>
          </p:nvPr>
        </p:nvSpPr>
        <p:spPr>
          <a:xfrm>
            <a:off x="5440680" y="2084070"/>
            <a:ext cx="4845685" cy="9029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数字化转型，涉及到企业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组织的大大小小各个环节，从员工的沟通方式和组织管理方式着手，是一个平缓的切入点。</a:t>
            </a:r>
          </a:p>
        </p:txBody>
      </p:sp>
      <p:sp>
        <p:nvSpPr>
          <p:cNvPr id="52" name="文本框 51"/>
          <p:cNvSpPr txBox="1"/>
          <p:nvPr>
            <p:custDataLst>
              <p:tags r:id="rId16"/>
            </p:custDataLst>
          </p:nvPr>
        </p:nvSpPr>
        <p:spPr>
          <a:xfrm>
            <a:off x="5815037" y="3328155"/>
            <a:ext cx="4845920" cy="68326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组织员工的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认知在使用效率工具的过程中不断提高。</a:t>
            </a:r>
          </a:p>
        </p:txBody>
      </p:sp>
      <p:sp>
        <p:nvSpPr>
          <p:cNvPr id="53" name="文本框 52"/>
          <p:cNvSpPr txBox="1"/>
          <p:nvPr>
            <p:custDataLst>
              <p:tags r:id="rId17"/>
            </p:custDataLst>
          </p:nvPr>
        </p:nvSpPr>
        <p:spPr>
          <a:xfrm>
            <a:off x="6204585" y="4324350"/>
            <a:ext cx="4845685" cy="9525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认知程度提高，进一步反向影响人和企业的行为习惯和业务流程。而行为习惯和业务流程的推进，又会对数字化工具提出新的要求！</a:t>
            </a:r>
          </a:p>
        </p:txBody>
      </p:sp>
      <p:sp>
        <p:nvSpPr>
          <p:cNvPr id="54" name="文本框 53"/>
          <p:cNvSpPr txBox="1"/>
          <p:nvPr>
            <p:custDataLst>
              <p:tags r:id="rId18"/>
            </p:custDataLst>
          </p:nvPr>
        </p:nvSpPr>
        <p:spPr>
          <a:xfrm>
            <a:off x="6627495" y="5480050"/>
            <a:ext cx="4763135" cy="683260"/>
          </a:xfrm>
          <a:prstGeom prst="rect">
            <a:avLst/>
          </a:prstGeom>
          <a:solidFill>
            <a:srgbClr val="CDDC39"/>
          </a:solidFill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2000" b="1" spc="15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Normal" panose="020B0400000000000000" charset="-122"/>
              </a:rPr>
              <a:t>认知在升级，数字化也在升级！</a:t>
            </a:r>
          </a:p>
        </p:txBody>
      </p:sp>
      <p:sp>
        <p:nvSpPr>
          <p:cNvPr id="35" name="文本框 34"/>
          <p:cNvSpPr txBox="1"/>
          <p:nvPr>
            <p:custDataLst>
              <p:tags r:id="rId19"/>
            </p:custDataLst>
          </p:nvPr>
        </p:nvSpPr>
        <p:spPr>
          <a:xfrm>
            <a:off x="668655" y="864870"/>
            <a:ext cx="5995670" cy="42672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 anchor="ctr" anchorCtr="0">
            <a:normAutofit/>
          </a:bodyPr>
          <a:lstStyle/>
          <a:p>
            <a:pPr algn="r" defTabSz="457200"/>
            <a:r>
              <a:rPr kumimoji="1" lang="zh-CN" altLang="en-US" sz="1600" spc="3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万丈高楼平地起，数字化转型需要从全员认知升级开始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4603750" y="208407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4981587" y="3216520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009587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5341979" y="4348047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8BC34A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5815573" y="5410939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en-US" altLang="zh-CN" sz="2800" dirty="0">
                <a:solidFill>
                  <a:srgbClr val="CDDC39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4300" y="2599690"/>
            <a:ext cx="5200015" cy="669290"/>
          </a:xfrm>
        </p:spPr>
        <p:txBody>
          <a:bodyPr anchor="b">
            <a:normAutofit/>
          </a:bodyPr>
          <a:lstStyle/>
          <a:p>
            <a:r>
              <a:rPr lang="zh-CN" altLang="en-US" sz="3600" b="0" dirty="0" smtClean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数字化案例分享</a:t>
            </a:r>
            <a:endParaRPr lang="zh-CN" altLang="en-US" sz="3600" b="0" dirty="0">
              <a:solidFill>
                <a:srgbClr val="36A9AC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>
            <a:normAutofit fontScale="95000"/>
          </a:bodyPr>
          <a:lstStyle/>
          <a:p>
            <a:pPr lvl="0"/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打造企业数字化引擎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3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182" y="1155898"/>
            <a:ext cx="2302433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6007" y="1155898"/>
            <a:ext cx="2302432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3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91831" y="1100666"/>
            <a:ext cx="2353438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4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78661" y="1100666"/>
            <a:ext cx="2353437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42" name="标题 6"/>
          <p:cNvSpPr txBox="1">
            <a:spLocks/>
          </p:cNvSpPr>
          <p:nvPr/>
        </p:nvSpPr>
        <p:spPr>
          <a:xfrm>
            <a:off x="554355" y="427355"/>
            <a:ext cx="9380220" cy="4375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zh-CN" altLang="en-US" dirty="0" smtClean="0"/>
              <a:t>一个小程序的表面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9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734564" y="1377409"/>
            <a:ext cx="10368901" cy="4213314"/>
            <a:chOff x="942656" y="1604064"/>
            <a:chExt cx="10306688" cy="4188034"/>
          </a:xfrm>
        </p:grpSpPr>
        <p:sp>
          <p:nvSpPr>
            <p:cNvPr id="6" name="订单管理"/>
            <p:cNvSpPr/>
            <p:nvPr/>
          </p:nvSpPr>
          <p:spPr>
            <a:xfrm>
              <a:off x="3349210" y="2077808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订单管理</a:t>
              </a:r>
            </a:p>
          </p:txBody>
        </p:sp>
        <p:sp>
          <p:nvSpPr>
            <p:cNvPr id="7" name="会员管理"/>
            <p:cNvSpPr/>
            <p:nvPr/>
          </p:nvSpPr>
          <p:spPr>
            <a:xfrm>
              <a:off x="3349210" y="3813800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会员管理</a:t>
              </a:r>
            </a:p>
          </p:txBody>
        </p:sp>
        <p:sp>
          <p:nvSpPr>
            <p:cNvPr id="8" name="门店管理"/>
            <p:cNvSpPr/>
            <p:nvPr/>
          </p:nvSpPr>
          <p:spPr>
            <a:xfrm>
              <a:off x="4362711" y="2077808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门店管理</a:t>
              </a:r>
            </a:p>
          </p:txBody>
        </p:sp>
        <p:sp>
          <p:nvSpPr>
            <p:cNvPr id="9" name="供应链管理"/>
            <p:cNvSpPr/>
            <p:nvPr/>
          </p:nvSpPr>
          <p:spPr>
            <a:xfrm>
              <a:off x="7585158" y="2364296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供应链管理</a:t>
              </a:r>
            </a:p>
          </p:txBody>
        </p:sp>
        <p:sp>
          <p:nvSpPr>
            <p:cNvPr id="10" name="财务管理"/>
            <p:cNvSpPr/>
            <p:nvPr/>
          </p:nvSpPr>
          <p:spPr>
            <a:xfrm>
              <a:off x="7585158" y="3554780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财务管理</a:t>
              </a:r>
            </a:p>
          </p:txBody>
        </p:sp>
        <p:sp>
          <p:nvSpPr>
            <p:cNvPr id="11" name="线条"/>
            <p:cNvSpPr/>
            <p:nvPr/>
          </p:nvSpPr>
          <p:spPr>
            <a:xfrm>
              <a:off x="942656" y="5194800"/>
              <a:ext cx="10306688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sp>
          <p:nvSpPr>
            <p:cNvPr id="12" name="营销平台"/>
            <p:cNvSpPr/>
            <p:nvPr/>
          </p:nvSpPr>
          <p:spPr>
            <a:xfrm>
              <a:off x="4362711" y="3813800"/>
              <a:ext cx="941365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营销平台</a:t>
              </a:r>
            </a:p>
          </p:txBody>
        </p:sp>
        <p:sp>
          <p:nvSpPr>
            <p:cNvPr id="13" name="IT设施管理"/>
            <p:cNvSpPr/>
            <p:nvPr/>
          </p:nvSpPr>
          <p:spPr>
            <a:xfrm>
              <a:off x="9595758" y="2660167"/>
              <a:ext cx="1327539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IT设施管理</a:t>
              </a:r>
            </a:p>
          </p:txBody>
        </p:sp>
        <p:sp>
          <p:nvSpPr>
            <p:cNvPr id="16" name="行政管理"/>
            <p:cNvSpPr/>
            <p:nvPr/>
          </p:nvSpPr>
          <p:spPr>
            <a:xfrm>
              <a:off x="7585158" y="2959538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行政管理</a:t>
              </a:r>
            </a:p>
          </p:txBody>
        </p:sp>
        <p:sp>
          <p:nvSpPr>
            <p:cNvPr id="17" name="大数据管理"/>
            <p:cNvSpPr/>
            <p:nvPr/>
          </p:nvSpPr>
          <p:spPr>
            <a:xfrm>
              <a:off x="9595758" y="3256229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大数据管理</a:t>
              </a:r>
            </a:p>
          </p:txBody>
        </p:sp>
        <p:sp>
          <p:nvSpPr>
            <p:cNvPr id="18" name="电商平台"/>
            <p:cNvSpPr/>
            <p:nvPr/>
          </p:nvSpPr>
          <p:spPr>
            <a:xfrm>
              <a:off x="1245878" y="2069620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电商平台</a:t>
              </a:r>
            </a:p>
          </p:txBody>
        </p:sp>
        <p:sp>
          <p:nvSpPr>
            <p:cNvPr id="19" name="O2O平台"/>
            <p:cNvSpPr/>
            <p:nvPr/>
          </p:nvSpPr>
          <p:spPr>
            <a:xfrm>
              <a:off x="1245878" y="2668012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O2O平台</a:t>
              </a:r>
            </a:p>
          </p:txBody>
        </p:sp>
        <p:sp>
          <p:nvSpPr>
            <p:cNvPr id="20" name="APP"/>
            <p:cNvSpPr/>
            <p:nvPr/>
          </p:nvSpPr>
          <p:spPr>
            <a:xfrm>
              <a:off x="1245878" y="3266405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1" name="客户触点"/>
            <p:cNvSpPr txBox="1"/>
            <p:nvPr/>
          </p:nvSpPr>
          <p:spPr>
            <a:xfrm>
              <a:off x="128327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客户触点</a:t>
              </a:r>
            </a:p>
          </p:txBody>
        </p:sp>
        <p:sp>
          <p:nvSpPr>
            <p:cNvPr id="22" name="小程序"/>
            <p:cNvSpPr/>
            <p:nvPr/>
          </p:nvSpPr>
          <p:spPr>
            <a:xfrm>
              <a:off x="1245878" y="3864797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小程序</a:t>
              </a:r>
            </a:p>
          </p:txBody>
        </p:sp>
        <p:sp>
          <p:nvSpPr>
            <p:cNvPr id="23" name="门店触点"/>
            <p:cNvSpPr txBox="1"/>
            <p:nvPr/>
          </p:nvSpPr>
          <p:spPr>
            <a:xfrm>
              <a:off x="390939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门店触点</a:t>
              </a:r>
            </a:p>
          </p:txBody>
        </p:sp>
        <p:sp>
          <p:nvSpPr>
            <p:cNvPr id="24" name="总部触点"/>
            <p:cNvSpPr txBox="1"/>
            <p:nvPr/>
          </p:nvSpPr>
          <p:spPr>
            <a:xfrm>
              <a:off x="710441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总部触点</a:t>
              </a:r>
            </a:p>
          </p:txBody>
        </p:sp>
        <p:sp>
          <p:nvSpPr>
            <p:cNvPr id="25" name="C 用户体验…"/>
            <p:cNvSpPr txBox="1"/>
            <p:nvPr/>
          </p:nvSpPr>
          <p:spPr>
            <a:xfrm>
              <a:off x="117049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/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 用户体验</a:t>
              </a:r>
            </a:p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消费者</a:t>
              </a:r>
            </a:p>
          </p:txBody>
        </p:sp>
        <p:sp>
          <p:nvSpPr>
            <p:cNvPr id="26" name="B 业务流程…"/>
            <p:cNvSpPr txBox="1"/>
            <p:nvPr/>
          </p:nvSpPr>
          <p:spPr>
            <a:xfrm>
              <a:off x="555967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/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 业务流程</a:t>
              </a:r>
            </a:p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职能人员</a:t>
              </a:r>
            </a:p>
          </p:txBody>
        </p:sp>
        <p:sp>
          <p:nvSpPr>
            <p:cNvPr id="27" name="D 大数据…"/>
            <p:cNvSpPr txBox="1"/>
            <p:nvPr/>
          </p:nvSpPr>
          <p:spPr>
            <a:xfrm>
              <a:off x="994182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/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 大数据</a:t>
              </a:r>
            </a:p>
            <a:p>
              <a:pPr algn="ctr" defTabSz="410766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科技人员</a:t>
              </a:r>
            </a:p>
          </p:txBody>
        </p:sp>
        <p:sp>
          <p:nvSpPr>
            <p:cNvPr id="28" name="用户资产"/>
            <p:cNvSpPr/>
            <p:nvPr/>
          </p:nvSpPr>
          <p:spPr>
            <a:xfrm>
              <a:off x="3349210" y="4378840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用户资产</a:t>
              </a:r>
            </a:p>
          </p:txBody>
        </p:sp>
        <p:sp>
          <p:nvSpPr>
            <p:cNvPr id="29" name="人力资源管理"/>
            <p:cNvSpPr/>
            <p:nvPr/>
          </p:nvSpPr>
          <p:spPr>
            <a:xfrm>
              <a:off x="6146445" y="2364296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</a:rPr>
                <a:t>人力资源管理</a:t>
              </a:r>
            </a:p>
          </p:txBody>
        </p:sp>
        <p:sp>
          <p:nvSpPr>
            <p:cNvPr id="30" name="商业智能"/>
            <p:cNvSpPr/>
            <p:nvPr/>
          </p:nvSpPr>
          <p:spPr>
            <a:xfrm>
              <a:off x="6146445" y="2959538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商业智能</a:t>
              </a:r>
            </a:p>
          </p:txBody>
        </p:sp>
        <p:sp>
          <p:nvSpPr>
            <p:cNvPr id="31" name="数字触点"/>
            <p:cNvSpPr txBox="1"/>
            <p:nvPr/>
          </p:nvSpPr>
          <p:spPr>
            <a:xfrm>
              <a:off x="982556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数字触点</a:t>
              </a:r>
            </a:p>
          </p:txBody>
        </p:sp>
        <p:sp>
          <p:nvSpPr>
            <p:cNvPr id="32" name="渠道整合"/>
            <p:cNvSpPr/>
            <p:nvPr/>
          </p:nvSpPr>
          <p:spPr>
            <a:xfrm>
              <a:off x="4362711" y="4378840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渠道整合</a:t>
              </a:r>
            </a:p>
          </p:txBody>
        </p:sp>
        <p:sp>
          <p:nvSpPr>
            <p:cNvPr id="33" name="效率管理"/>
            <p:cNvSpPr/>
            <p:nvPr/>
          </p:nvSpPr>
          <p:spPr>
            <a:xfrm>
              <a:off x="4362711" y="2710880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效率管理</a:t>
              </a:r>
            </a:p>
          </p:txBody>
        </p:sp>
        <p:sp>
          <p:nvSpPr>
            <p:cNvPr id="34" name="营销触点"/>
            <p:cNvSpPr txBox="1"/>
            <p:nvPr/>
          </p:nvSpPr>
          <p:spPr>
            <a:xfrm>
              <a:off x="390939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营销触点</a:t>
              </a:r>
            </a:p>
          </p:txBody>
        </p:sp>
        <p:sp>
          <p:nvSpPr>
            <p:cNvPr id="35" name="货物管理"/>
            <p:cNvSpPr/>
            <p:nvPr/>
          </p:nvSpPr>
          <p:spPr>
            <a:xfrm>
              <a:off x="3349210" y="2712658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货物管理</a:t>
              </a:r>
            </a:p>
          </p:txBody>
        </p:sp>
        <p:sp>
          <p:nvSpPr>
            <p:cNvPr id="36" name="项目管理"/>
            <p:cNvSpPr/>
            <p:nvPr/>
          </p:nvSpPr>
          <p:spPr>
            <a:xfrm>
              <a:off x="6146445" y="3554780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项目管理</a:t>
              </a:r>
            </a:p>
          </p:txBody>
        </p:sp>
        <p:sp>
          <p:nvSpPr>
            <p:cNvPr id="37" name="流程管理"/>
            <p:cNvSpPr/>
            <p:nvPr/>
          </p:nvSpPr>
          <p:spPr>
            <a:xfrm>
              <a:off x="6146445" y="415002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流程管理</a:t>
              </a:r>
            </a:p>
          </p:txBody>
        </p:sp>
        <p:sp>
          <p:nvSpPr>
            <p:cNvPr id="38" name="培训管理"/>
            <p:cNvSpPr/>
            <p:nvPr/>
          </p:nvSpPr>
          <p:spPr>
            <a:xfrm>
              <a:off x="7585158" y="415002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培训管理</a:t>
              </a:r>
            </a:p>
          </p:txBody>
        </p:sp>
        <p:sp>
          <p:nvSpPr>
            <p:cNvPr id="39" name="矩形"/>
            <p:cNvSpPr/>
            <p:nvPr/>
          </p:nvSpPr>
          <p:spPr>
            <a:xfrm>
              <a:off x="1124572" y="1997946"/>
              <a:ext cx="1171524" cy="2988067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sp>
          <p:nvSpPr>
            <p:cNvPr id="40" name="矩形"/>
            <p:cNvSpPr/>
            <p:nvPr/>
          </p:nvSpPr>
          <p:spPr>
            <a:xfrm>
              <a:off x="3259199" y="1998840"/>
              <a:ext cx="2133517" cy="127738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sp>
          <p:nvSpPr>
            <p:cNvPr id="41" name="矩形"/>
            <p:cNvSpPr/>
            <p:nvPr/>
          </p:nvSpPr>
          <p:spPr>
            <a:xfrm>
              <a:off x="3259791" y="3674666"/>
              <a:ext cx="2132333" cy="127738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sp>
          <p:nvSpPr>
            <p:cNvPr id="42" name="矩形"/>
            <p:cNvSpPr/>
            <p:nvPr/>
          </p:nvSpPr>
          <p:spPr>
            <a:xfrm>
              <a:off x="6019537" y="2230854"/>
              <a:ext cx="3002901" cy="252615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sp>
          <p:nvSpPr>
            <p:cNvPr id="43" name="矩形"/>
            <p:cNvSpPr/>
            <p:nvPr/>
          </p:nvSpPr>
          <p:spPr>
            <a:xfrm>
              <a:off x="9471459" y="2595863"/>
              <a:ext cx="1541351" cy="178306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66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500"/>
            </a:p>
          </p:txBody>
        </p:sp>
        <p:cxnSp>
          <p:nvCxnSpPr>
            <p:cNvPr id="44" name="连接线"/>
            <p:cNvCxnSpPr>
              <a:stCxn id="39" idx="3"/>
              <a:endCxn id="40" idx="1"/>
            </p:cNvCxnSpPr>
            <p:nvPr/>
          </p:nvCxnSpPr>
          <p:spPr>
            <a:xfrm flipV="1">
              <a:off x="229609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5" name="连接线"/>
            <p:cNvCxnSpPr>
              <a:stCxn id="39" idx="3"/>
              <a:endCxn id="41" idx="1"/>
            </p:cNvCxnSpPr>
            <p:nvPr/>
          </p:nvCxnSpPr>
          <p:spPr>
            <a:xfrm>
              <a:off x="2296096" y="3491980"/>
              <a:ext cx="963695" cy="82137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0" idx="3"/>
              <a:endCxn id="42" idx="1"/>
            </p:cNvCxnSpPr>
            <p:nvPr/>
          </p:nvCxnSpPr>
          <p:spPr>
            <a:xfrm>
              <a:off x="539271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1" idx="3"/>
            </p:cNvCxnSpPr>
            <p:nvPr/>
          </p:nvCxnSpPr>
          <p:spPr>
            <a:xfrm flipV="1">
              <a:off x="5392124" y="3491980"/>
              <a:ext cx="312127" cy="821379"/>
            </a:xfrm>
            <a:prstGeom prst="bentConnector2">
              <a:avLst/>
            </a:prstGeom>
            <a:ln w="25400">
              <a:solidFill>
                <a:srgbClr val="000000"/>
              </a:solidFill>
              <a:miter lim="400000"/>
            </a:ln>
          </p:spPr>
        </p:cxnSp>
        <p:cxnSp>
          <p:nvCxnSpPr>
            <p:cNvPr id="48" name="连接线"/>
            <p:cNvCxnSpPr>
              <a:stCxn id="42" idx="3"/>
            </p:cNvCxnSpPr>
            <p:nvPr/>
          </p:nvCxnSpPr>
          <p:spPr>
            <a:xfrm>
              <a:off x="9022438" y="3493930"/>
              <a:ext cx="426672" cy="1733"/>
            </a:xfrm>
            <a:prstGeom prst="straightConnector1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sp>
          <p:nvSpPr>
            <p:cNvPr id="49" name="数字系统管理"/>
            <p:cNvSpPr/>
            <p:nvPr/>
          </p:nvSpPr>
          <p:spPr>
            <a:xfrm>
              <a:off x="9595758" y="385229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数字系统管理</a:t>
              </a:r>
            </a:p>
          </p:txBody>
        </p:sp>
        <p:sp>
          <p:nvSpPr>
            <p:cNvPr id="50" name="品牌门店"/>
            <p:cNvSpPr/>
            <p:nvPr/>
          </p:nvSpPr>
          <p:spPr>
            <a:xfrm>
              <a:off x="1229164" y="4463189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>
                  <a:solidFill>
                    <a:schemeClr val="bg1"/>
                  </a:solidFill>
                </a:rPr>
                <a:t>品牌门店</a:t>
              </a:r>
            </a:p>
          </p:txBody>
        </p:sp>
      </p:grpSp>
      <p:sp>
        <p:nvSpPr>
          <p:cNvPr id="51" name="标题 6"/>
          <p:cNvSpPr txBox="1">
            <a:spLocks/>
          </p:cNvSpPr>
          <p:nvPr/>
        </p:nvSpPr>
        <p:spPr>
          <a:xfrm>
            <a:off x="554355" y="427355"/>
            <a:ext cx="9380220" cy="4375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zh-CN" altLang="en-US" dirty="0" smtClean="0"/>
              <a:t>一个小程序的背后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981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19760" y="2682240"/>
            <a:ext cx="0" cy="2689225"/>
          </a:xfrm>
          <a:prstGeom prst="line">
            <a:avLst/>
          </a:prstGeom>
          <a:ln w="285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2955" y="2436495"/>
            <a:ext cx="683958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我们的愿景：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pic>
        <p:nvPicPr>
          <p:cNvPr id="142" name="图片 141" descr="vikadata-com-nobg"/>
          <p:cNvPicPr>
            <a:picLocks noChangeAspect="1"/>
          </p:cNvPicPr>
          <p:nvPr/>
        </p:nvPicPr>
        <p:blipFill>
          <a:blip r:embed="rId2"/>
          <a:srcRect l="30069" t="17672" r="31023" b="20672"/>
          <a:stretch>
            <a:fillRect/>
          </a:stretch>
        </p:blipFill>
        <p:spPr>
          <a:xfrm>
            <a:off x="619760" y="476885"/>
            <a:ext cx="1603375" cy="1616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2682240"/>
            <a:ext cx="2200275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78379" y="1235112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dirty="0"/>
              <a:t>陈霈霖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lang="zh-CN" altLang="en-US" dirty="0"/>
          </a:p>
          <a:p>
            <a:pPr>
              <a:defRPr>
                <a:solidFill>
                  <a:srgbClr val="333F4F"/>
                </a:solidFill>
              </a:defRPr>
            </a:pPr>
            <a:r>
              <a:rPr lang="zh-CN" altLang="en-US" dirty="0"/>
              <a:t>前喜茶</a:t>
            </a:r>
            <a:r>
              <a:rPr lang="en-US" altLang="zh-CN" dirty="0"/>
              <a:t>CTO</a:t>
            </a:r>
            <a:r>
              <a:rPr lang="zh-CN" altLang="en-US" dirty="0"/>
              <a:t>，负责数字营销、会员体系、产品设计、技术研发、</a:t>
            </a:r>
            <a:r>
              <a:rPr lang="en-US" altLang="zh-CN" dirty="0"/>
              <a:t>IT</a:t>
            </a:r>
            <a:r>
              <a:rPr lang="zh-CN" altLang="en-US" dirty="0"/>
              <a:t>信息化、大数据。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lang="zh-CN" altLang="en-US" dirty="0"/>
          </a:p>
          <a:p>
            <a:pPr>
              <a:defRPr>
                <a:solidFill>
                  <a:srgbClr val="333F4F"/>
                </a:solidFill>
              </a:defRPr>
            </a:pPr>
            <a:r>
              <a:rPr lang="zh-CN" altLang="en-US" dirty="0"/>
              <a:t>喜茶</a:t>
            </a:r>
            <a:r>
              <a:rPr lang="en-US" altLang="zh-CN" dirty="0"/>
              <a:t>GO</a:t>
            </a:r>
            <a:r>
              <a:rPr lang="zh-CN" altLang="en-US" dirty="0"/>
              <a:t>小程序及其背后数字引擎的设计者，整合点单系统、游戏化会员、业务中台、数据中台，在</a:t>
            </a:r>
            <a:r>
              <a:rPr lang="en-US" altLang="zh-CN" dirty="0"/>
              <a:t>10</a:t>
            </a:r>
            <a:r>
              <a:rPr lang="zh-CN" altLang="en-US" dirty="0"/>
              <a:t>个月内积累超千万会员。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lang="zh-CN" altLang="en-US" dirty="0"/>
          </a:p>
          <a:p>
            <a:pPr>
              <a:defRPr>
                <a:solidFill>
                  <a:srgbClr val="333F4F"/>
                </a:solidFill>
              </a:defRPr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月，创立「</a:t>
            </a:r>
            <a:r>
              <a:rPr lang="en-US" altLang="zh-CN" dirty="0" err="1"/>
              <a:t>vika</a:t>
            </a:r>
            <a:r>
              <a:rPr lang="zh-CN" altLang="en-US" dirty="0"/>
              <a:t>维格智数」，致力于驱动数字化中国，帮助广大大消费类企业数字化转型。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lang="zh-CN" altLang="en-US" dirty="0"/>
          </a:p>
          <a:p>
            <a:pPr>
              <a:defRPr>
                <a:solidFill>
                  <a:srgbClr val="333F4F"/>
                </a:solidFill>
              </a:defRPr>
            </a:pPr>
            <a:r>
              <a:rPr lang="zh-CN" altLang="en-US" dirty="0"/>
              <a:t>职业生涯经历平面设计、游戏策划、</a:t>
            </a:r>
            <a:r>
              <a:rPr lang="en-US" altLang="zh-CN" dirty="0"/>
              <a:t>Web/App</a:t>
            </a:r>
            <a:r>
              <a:rPr lang="zh-CN" altLang="en-US" dirty="0"/>
              <a:t>开发、技术架构，曾任金山软件架构师，开源有游戏行业技术中台</a:t>
            </a:r>
            <a:r>
              <a:rPr lang="en-US" altLang="zh-CN" dirty="0" err="1"/>
              <a:t>KSFramework</a:t>
            </a:r>
            <a:r>
              <a:rPr lang="zh-CN" altLang="en-US" dirty="0"/>
              <a:t>框架，产品、研发、运营能力兼备</a:t>
            </a:r>
          </a:p>
        </p:txBody>
      </p:sp>
      <p:pic>
        <p:nvPicPr>
          <p:cNvPr id="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2482" t="2517" r="22481" b="14845"/>
          <a:stretch>
            <a:fillRect/>
          </a:stretch>
        </p:blipFill>
        <p:spPr>
          <a:xfrm>
            <a:off x="1665221" y="1654313"/>
            <a:ext cx="2015349" cy="201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pic>
        <p:nvPicPr>
          <p:cNvPr id="2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994" y="4271585"/>
            <a:ext cx="2971801" cy="342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78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" y="1593850"/>
            <a:ext cx="5362270" cy="34727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684" y="1621548"/>
            <a:ext cx="1701967" cy="3445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48146" y="3266195"/>
            <a:ext cx="140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CONTENTS</a:t>
            </a:r>
          </a:p>
        </p:txBody>
      </p:sp>
      <p:sp>
        <p:nvSpPr>
          <p:cNvPr id="13" name="íşlîḋe"/>
          <p:cNvSpPr/>
          <p:nvPr/>
        </p:nvSpPr>
        <p:spPr>
          <a:xfrm>
            <a:off x="6687258" y="4024932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15" name="isļîdê"/>
          <p:cNvSpPr/>
          <p:nvPr/>
        </p:nvSpPr>
        <p:spPr>
          <a:xfrm>
            <a:off x="6687258" y="3197429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7" name="îṡḻïďe"/>
          <p:cNvSpPr/>
          <p:nvPr/>
        </p:nvSpPr>
        <p:spPr>
          <a:xfrm>
            <a:off x="6687258" y="2369926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grpSp>
        <p:nvGrpSpPr>
          <p:cNvPr id="18" name="is1îḓé"/>
          <p:cNvGrpSpPr/>
          <p:nvPr/>
        </p:nvGrpSpPr>
        <p:grpSpPr>
          <a:xfrm>
            <a:off x="7326175" y="2396505"/>
            <a:ext cx="3676254" cy="726194"/>
            <a:chOff x="7189746" y="4508017"/>
            <a:chExt cx="3676254" cy="726194"/>
          </a:xfrm>
        </p:grpSpPr>
        <p:sp>
          <p:nvSpPr>
            <p:cNvPr id="20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dirty="0">
                  <a:latin typeface="Source Han Sans CN" charset="-122"/>
                  <a:ea typeface="Source Han Sans CN" charset="-122"/>
                  <a:cs typeface="Source Han Sans CN" charset="-122"/>
                </a:rPr>
                <a:t>“传统”行业的管理现状</a:t>
              </a:r>
            </a:p>
          </p:txBody>
        </p:sp>
        <p:sp>
          <p:nvSpPr>
            <p:cNvPr id="21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审批流程慢，考勤统计耗时长？</a:t>
              </a: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177687" y="1621548"/>
            <a:ext cx="0" cy="344501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is1îḓé"/>
          <p:cNvGrpSpPr/>
          <p:nvPr/>
        </p:nvGrpSpPr>
        <p:grpSpPr>
          <a:xfrm>
            <a:off x="7326175" y="3251215"/>
            <a:ext cx="3676254" cy="726194"/>
            <a:chOff x="7189746" y="4508017"/>
            <a:chExt cx="3676254" cy="726194"/>
          </a:xfrm>
        </p:grpSpPr>
        <p:sp>
          <p:nvSpPr>
            <p:cNvPr id="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zh-CN" altLang="en-US" dirty="0">
                  <a:latin typeface="Source Han Sans CN" charset="-122"/>
                  <a:ea typeface="Source Han Sans CN" charset="-122"/>
                  <a:cs typeface="Source Han Sans CN" charset="-122"/>
                </a:rPr>
                <a:t>数字化带来的转变</a:t>
              </a:r>
            </a:p>
          </p:txBody>
        </p:sp>
        <p:sp>
          <p:nvSpPr>
            <p:cNvPr id="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数字化，让组织/企业的沟通方式和管理方式再次变革</a:t>
              </a:r>
            </a:p>
          </p:txBody>
        </p:sp>
      </p:grpSp>
      <p:grpSp>
        <p:nvGrpSpPr>
          <p:cNvPr id="10" name="is1îḓé"/>
          <p:cNvGrpSpPr/>
          <p:nvPr/>
        </p:nvGrpSpPr>
        <p:grpSpPr>
          <a:xfrm>
            <a:off x="7326175" y="4078620"/>
            <a:ext cx="3676254" cy="726194"/>
            <a:chOff x="7189746" y="4508017"/>
            <a:chExt cx="3676254" cy="726194"/>
          </a:xfrm>
        </p:grpSpPr>
        <p:sp>
          <p:nvSpPr>
            <p:cNvPr id="2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数字化案例分享</a:t>
              </a:r>
              <a:endParaRPr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数字化，让组织/企业的沟通方式和管理方式再次变革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6464300" y="2335530"/>
            <a:ext cx="5603009" cy="933450"/>
          </a:xfrm>
        </p:spPr>
        <p:txBody>
          <a:bodyPr anchor="b">
            <a:normAutofit/>
          </a:bodyPr>
          <a:lstStyle/>
          <a:p>
            <a:r>
              <a:rPr lang="en-US" altLang="zh-CN" sz="3600" b="0" dirty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</a:t>
            </a:r>
            <a:r>
              <a:rPr lang="zh-CN" altLang="en-US" sz="3600" b="0" dirty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传统</a:t>
            </a:r>
            <a:r>
              <a:rPr lang="en-US" altLang="zh-CN" sz="3600" b="0" dirty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”</a:t>
            </a:r>
            <a:r>
              <a:rPr lang="zh-CN" altLang="en-US" sz="3600" b="0" dirty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行业的管理现状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审批流程慢，考勤统计耗时长？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ordclou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" y="64135"/>
            <a:ext cx="9901555" cy="6431915"/>
          </a:xfrm>
          <a:prstGeom prst="rect">
            <a:avLst/>
          </a:prstGeom>
        </p:spPr>
      </p:pic>
      <p:sp>
        <p:nvSpPr>
          <p:cNvPr id="8" name="标题 12"/>
          <p:cNvSpPr>
            <a:spLocks noGrp="1"/>
          </p:cNvSpPr>
          <p:nvPr/>
        </p:nvSpPr>
        <p:spPr>
          <a:xfrm>
            <a:off x="297180" y="279400"/>
            <a:ext cx="2131695" cy="344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“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传统</a:t>
            </a:r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”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行业的现状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审批</a:t>
            </a:r>
          </a:p>
        </p:txBody>
      </p:sp>
      <p:pic>
        <p:nvPicPr>
          <p:cNvPr id="45" name="图片 44" descr="shangwu_tuandui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446530"/>
            <a:ext cx="3138170" cy="19843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rcRect b="3855"/>
          <a:stretch>
            <a:fillRect/>
          </a:stretch>
        </p:blipFill>
        <p:spPr>
          <a:xfrm>
            <a:off x="4539615" y="1446530"/>
            <a:ext cx="3124835" cy="1981200"/>
          </a:xfrm>
          <a:prstGeom prst="rect">
            <a:avLst/>
          </a:prstGeom>
        </p:spPr>
      </p:pic>
      <p:pic>
        <p:nvPicPr>
          <p:cNvPr id="47" name="图片 46" descr="2807125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080" y="1446530"/>
            <a:ext cx="3137535" cy="199453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1882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审批流程慢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一般的企业审批会覆盖财务、用品、人事、业务流程等场景，一般的审批过程是一个漫长的过程，找不到审批人或者流程到哪里也不知道，审批流程慢、效率低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26915" y="3726815"/>
            <a:ext cx="3137535" cy="171577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审批流程不透明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审批流程完全靠人来跑，跑到哪里，完全无法判断。整个审批流程完全不可控，对于企业管理来讲，不仅影响企业的效率，更是影响团队的士气。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38708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审批流程反复，效率低</a:t>
            </a:r>
            <a:endParaRPr lang="zh-CN" altLang="en-US" sz="16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审批的流程无法进行编辑，一旦任何一个审批人有不同意见，审批流程就可能打回来完全重写，业务进展缓慢，业务流程被''不同意见''牵着鼻子走，无法高效进展。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考勤</a:t>
            </a:r>
          </a:p>
        </p:txBody>
      </p:sp>
      <p:pic>
        <p:nvPicPr>
          <p:cNvPr id="3" name="图片 2" descr="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759585"/>
            <a:ext cx="2912745" cy="1630680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5" y="1759585"/>
            <a:ext cx="2918460" cy="1639570"/>
          </a:xfrm>
          <a:prstGeom prst="rect">
            <a:avLst/>
          </a:prstGeom>
        </p:spPr>
      </p:pic>
      <p:pic>
        <p:nvPicPr>
          <p:cNvPr id="8" name="图片 7" descr="timg-2"/>
          <p:cNvPicPr>
            <a:picLocks noChangeAspect="1"/>
          </p:cNvPicPr>
          <p:nvPr/>
        </p:nvPicPr>
        <p:blipFill>
          <a:blip r:embed="rId4"/>
          <a:srcRect l="6791"/>
          <a:stretch>
            <a:fillRect/>
          </a:stretch>
        </p:blipFill>
        <p:spPr>
          <a:xfrm>
            <a:off x="8278495" y="1760855"/>
            <a:ext cx="3260725" cy="174371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141470" y="17399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27670" y="17653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18820" y="3838575"/>
            <a:ext cx="2912110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考勤排班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公司有3~4个档口，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每个档口要求做六休一，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周六，周日不休息，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周一至周五任选一天。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52010" y="3838575"/>
            <a:ext cx="2917825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外勤巡店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公司有业务员和巡店人员，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他们经常外出，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每次外出都要有说明，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巡店人员还需要签到。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78495" y="3895090"/>
            <a:ext cx="3260725" cy="14763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未打卡说明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考勤最终和工资挂钩，所有员工在没有正常打卡的情况下都需要有未打卡说明。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4300" y="2599690"/>
            <a:ext cx="5200015" cy="669290"/>
          </a:xfrm>
        </p:spPr>
        <p:txBody>
          <a:bodyPr anchor="b">
            <a:normAutofit/>
          </a:bodyPr>
          <a:lstStyle/>
          <a:p>
            <a:r>
              <a:rPr lang="zh-CN" altLang="en-US" sz="3600" b="0" dirty="0">
                <a:solidFill>
                  <a:srgbClr val="36A9AC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数字化带来的转变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>
            <a:normAutofit fontScale="87500" lnSpcReduction="10000"/>
          </a:bodyPr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数字化，让组织/企业的沟通方式和管理方式再次变革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2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>
            <p:custDataLst>
              <p:tags r:id="rId2"/>
            </p:custDataLst>
          </p:nvPr>
        </p:nvSpPr>
        <p:spPr>
          <a:xfrm>
            <a:off x="814705" y="1297940"/>
            <a:ext cx="5116830" cy="831850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企业高效管理『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人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』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和『事』，从沟通和协同方式改变开始！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554355" y="427355"/>
            <a:ext cx="9380220" cy="43751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zh-CN" altLang="en-US"/>
              <a:t>通往数据的门户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14705" y="2399665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引入数字化工具后，部门之间的协同、员工的行为习惯、人与人之间的沟通方式，统统都将在互联网上进行重塑。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14705" y="3934460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将各种业务管理系统连接在一起。一个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门户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，即可访问不同的数据源（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ERP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、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CRM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、</a:t>
            </a:r>
            <a:r>
              <a:rPr kumimoji="1"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SCM</a:t>
            </a:r>
            <a:r>
              <a:rPr kumimoji="1"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）</a:t>
            </a:r>
          </a:p>
        </p:txBody>
      </p:sp>
      <p:sp>
        <p:nvSpPr>
          <p:cNvPr id="49" name="泪滴形 48"/>
          <p:cNvSpPr/>
          <p:nvPr/>
        </p:nvSpPr>
        <p:spPr>
          <a:xfrm>
            <a:off x="424815" y="143991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8" name="泪滴形 7"/>
          <p:cNvSpPr/>
          <p:nvPr/>
        </p:nvSpPr>
        <p:spPr>
          <a:xfrm>
            <a:off x="424815" y="253592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9" name="泪滴形 8"/>
          <p:cNvSpPr/>
          <p:nvPr/>
        </p:nvSpPr>
        <p:spPr>
          <a:xfrm>
            <a:off x="424815" y="406119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757" y="427355"/>
            <a:ext cx="5390789" cy="6262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538_3"/>
  <p:tag name="KSO_WM_TEMPLATE_SUBCATEGORY" val="0"/>
  <p:tag name="KSO_WM_SLIDE_ITEM_CNT" val="7"/>
  <p:tag name="KSO_WM_SLIDE_INDEX" val="3"/>
  <p:tag name="KSO_WM_TAG_VERSION" val="1.0"/>
  <p:tag name="KSO_WM_BEAUTIFY_FLAG" val="#wm#"/>
  <p:tag name="KSO_WM_TEMPLATE_CATEGORY" val="diagram"/>
  <p:tag name="KSO_WM_TEMPLATE_INDEX" val="20201538"/>
  <p:tag name="KSO_WM_SLIDE_TYPE" val="text"/>
  <p:tag name="KSO_WM_SLIDE_SUBTYPE" val="diag"/>
  <p:tag name="KSO_WM_SLIDE_SIZE" val="821.34*342.656"/>
  <p:tag name="KSO_WM_SLIDE_POSITION" val="94.1065*147.61"/>
  <p:tag name="KSO_WM_DIAGRAM_GROUP_CODE" val="n1-1"/>
  <p:tag name="KSO_WM_SLIDE_DIAGTYPE" val="n"/>
  <p:tag name="KSO_WM_SLIDE_LAYOUT" val="a_b_n"/>
  <p:tag name="KSO_WM_SLIDE_LAYOUT_CNT" val="1_1_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5"/>
  <p:tag name="KSO_WM_UNI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3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3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4_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i*2"/>
  <p:tag name="KSO_WM_TEMPLATE_CATEGORY" val="diagram"/>
  <p:tag name="KSO_WM_TEMPLATE_INDEX" val="20201448"/>
  <p:tag name="KSO_WM_UNIT_LAYERLEVEL" val="1"/>
  <p:tag name="KSO_WM_TAG_VERSION" val="1.0"/>
  <p:tag name="KSO_WM_BEAUTIFY_FLAG" val="#wm#"/>
  <p:tag name="KSO_WM_DIAGRAM_GROUP_CODE" val="m1-1"/>
  <p:tag name="KSO_WM_UNIT_TYPE" val="i"/>
  <p:tag name="KSO_WM_UNIT_INDEX" val="2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14"/>
  <p:tag name="KSO_WM_UNI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FILL_FORE_SCHEMECOLOR_INDEX" val="14"/>
  <p:tag name="KSO_WM_UNI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14"/>
  <p:tag name="KSO_WM_UNI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5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4"/>
  <p:tag name="KSO_WM_UNIT_FILL_FORE_SCHEMECOLOR_INDEX" val="14"/>
  <p:tag name="KSO_WM_UNI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5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2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2"/>
  <p:tag name="KSO_WM_UNIT_LINE_FORE_SCHEMECOLOR_INDEX" val="14"/>
  <p:tag name="KSO_WM_UNIT_LINE_FILL_TYPE" val="2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3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3"/>
  <p:tag name="KSO_WM_UNIT_LINE_FORE_SCHEMECOLOR_INDEX" val="14"/>
  <p:tag name="KSO_WM_UNIT_LINE_FILL_TYPE" val="2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448_2"/>
  <p:tag name="KSO_WM_TEMPLATE_SUBCATEGORY" val="0"/>
  <p:tag name="KSO_WM_SLIDE_TYPE" val="text"/>
  <p:tag name="KSO_WM_SLIDE_SUBTYPE" val="diag"/>
  <p:tag name="KSO_WM_SLIDE_ITEM_CNT" val="4"/>
  <p:tag name="KSO_WM_SLIDE_INDEX" val="2"/>
  <p:tag name="KSO_WM_SLIDE_SIZE" val="833.183*387.017"/>
  <p:tag name="KSO_WM_SLIDE_POSITION" val="72.0666*106.073"/>
  <p:tag name="KSO_WM_TAG_VERSION" val="1.0"/>
  <p:tag name="KSO_WM_BEAUTIFY_FLAG" val="#wm#"/>
  <p:tag name="KSO_WM_TEMPLATE_CATEGORY" val="diagram"/>
  <p:tag name="KSO_WM_TEMPLATE_INDEX" val="20201448"/>
  <p:tag name="KSO_WM_DIAGRAM_GROUP_CODE" val="m1-1"/>
  <p:tag name="KSO_WM_SLIDE_DIAGTYPE" val="m"/>
  <p:tag name="KSO_WM_SLIDE_LAYOUT" val="m"/>
  <p:tag name="KSO_WM_SLIDE_LAYOUT_CN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448_2"/>
  <p:tag name="KSO_WM_TEMPLATE_SUBCATEGORY" val="0"/>
  <p:tag name="KSO_WM_SLIDE_TYPE" val="text"/>
  <p:tag name="KSO_WM_SLIDE_SUBTYPE" val="diag"/>
  <p:tag name="KSO_WM_SLIDE_ITEM_CNT" val="4"/>
  <p:tag name="KSO_WM_SLIDE_INDEX" val="2"/>
  <p:tag name="KSO_WM_SLIDE_SIZE" val="833.183*387.017"/>
  <p:tag name="KSO_WM_SLIDE_POSITION" val="72.0666*106.073"/>
  <p:tag name="KSO_WM_TAG_VERSION" val="1.0"/>
  <p:tag name="KSO_WM_BEAUTIFY_FLAG" val="#wm#"/>
  <p:tag name="KSO_WM_TEMPLATE_CATEGORY" val="diagram"/>
  <p:tag name="KSO_WM_TEMPLATE_INDEX" val="20201448"/>
  <p:tag name="KSO_WM_DIAGRAM_GROUP_CODE" val="m1-1"/>
  <p:tag name="KSO_WM_SLIDE_DIAGTYPE" val="m"/>
  <p:tag name="KSO_WM_SLIDE_LAYOUT" val="m"/>
  <p:tag name="KSO_WM_SLIDE_LAYOUT_CN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1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1"/>
  <p:tag name="KSO_WM_UNIT_LINE_FORE_SCHEMECOLOR_INDEX" val="14"/>
  <p:tag name="KSO_WM_UNIT_LINE_FILL_TYPE" val="2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8"/>
  <p:tag name="KSO_WM_UNI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7"/>
  <p:tag name="KSO_WM_UNI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6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主题5">
  <a:themeElements>
    <a:clrScheme name="自定义 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B9E5"/>
      </a:accent1>
      <a:accent2>
        <a:srgbClr val="146D90"/>
      </a:accent2>
      <a:accent3>
        <a:srgbClr val="0B9981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39</TotalTime>
  <Words>1074</Words>
  <Application>Microsoft Macintosh PowerPoint</Application>
  <PresentationFormat>宽屏</PresentationFormat>
  <Paragraphs>154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Calibri</vt:lpstr>
      <vt:lpstr>Impact</vt:lpstr>
      <vt:lpstr>Source Han Sans CN</vt:lpstr>
      <vt:lpstr>Source Han Sans CN Bold Bold</vt:lpstr>
      <vt:lpstr>Source Han Sans CN Medium</vt:lpstr>
      <vt:lpstr>Source Han Sans CN Normal</vt:lpstr>
      <vt:lpstr>思源黑体 CN</vt:lpstr>
      <vt:lpstr>思源黑体 CN Light</vt:lpstr>
      <vt:lpstr>思源黑体 CN Medium</vt:lpstr>
      <vt:lpstr>思源黑体 CN Normal</vt:lpstr>
      <vt:lpstr>宋体</vt:lpstr>
      <vt:lpstr>微软雅黑</vt:lpstr>
      <vt:lpstr>Arial</vt:lpstr>
      <vt:lpstr>主题5</vt:lpstr>
      <vt:lpstr>新茶饮行业的全案数字化转型</vt:lpstr>
      <vt:lpstr>PowerPoint 演示文稿</vt:lpstr>
      <vt:lpstr>PowerPoint 演示文稿</vt:lpstr>
      <vt:lpstr>“传统”行业的管理现状</vt:lpstr>
      <vt:lpstr>PowerPoint 演示文稿</vt:lpstr>
      <vt:lpstr>常见场景 - 审批</vt:lpstr>
      <vt:lpstr>常见场景 - 考勤</vt:lpstr>
      <vt:lpstr>数字化带来的转变</vt:lpstr>
      <vt:lpstr>通往数据的门户</vt:lpstr>
      <vt:lpstr>审批在线化 - 快捷高效，减少无用的等待时间</vt:lpstr>
      <vt:lpstr>智能人事 - 从低效劳动中解放出来</vt:lpstr>
      <vt:lpstr>智能考勤 - 灵活的排班， 人性化的打卡</vt:lpstr>
      <vt:lpstr>沟通协同工具的引入，只是数字化转型进程中的一个小环节</vt:lpstr>
      <vt:lpstr>数字化案例分享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575746792@qq.com</cp:lastModifiedBy>
  <cp:revision>37</cp:revision>
  <cp:lastPrinted>2019-08-24T02:27:37Z</cp:lastPrinted>
  <dcterms:created xsi:type="dcterms:W3CDTF">2019-08-19T13:19:00Z</dcterms:created>
  <dcterms:modified xsi:type="dcterms:W3CDTF">2019-08-24T02:27:40Z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2018-10-23T07:59:52.0635846Z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2052-11.1.0.8976</vt:lpwstr>
  </property>
</Properties>
</file>